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0" r:id="rId2"/>
    <p:sldId id="261" r:id="rId3"/>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52" d="100"/>
          <a:sy n="52" d="100"/>
        </p:scale>
        <p:origin x="2310" y="3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4B206-FC57-4F2D-8266-2496B76AC024}" type="datetimeFigureOut">
              <a:rPr lang="ru-RU" smtClean="0"/>
              <a:t>вт 30.07.19</a:t>
            </a:fld>
            <a:endParaRPr lang="ru-RU"/>
          </a:p>
        </p:txBody>
      </p:sp>
      <p:sp>
        <p:nvSpPr>
          <p:cNvPr id="4" name="Образ слайда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5903A-0492-4626-BEAB-8D80829D1364}" type="slidenum">
              <a:rPr lang="ru-RU" smtClean="0"/>
              <a:t>‹#›</a:t>
            </a:fld>
            <a:endParaRPr lang="ru-RU"/>
          </a:p>
        </p:txBody>
      </p:sp>
    </p:spTree>
    <p:extLst>
      <p:ext uri="{BB962C8B-B14F-4D97-AF65-F5344CB8AC3E}">
        <p14:creationId xmlns:p14="http://schemas.microsoft.com/office/powerpoint/2010/main" val="171143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вт 30.07.19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вт 30.07.19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вт 30.07.19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вт 30.07.19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вт 30.07.19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вт 30.07.19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вт 30.07.19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вт 30.07.19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вт 30.07.19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вт 30.07.19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вт 30.07.19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вт 30.07.19</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7992" y="0"/>
            <a:ext cx="6858000" cy="9144000"/>
          </a:xfrm>
          <a:prstGeom prst="rect">
            <a:avLst/>
          </a:prstGeom>
        </p:spPr>
      </p:pic>
      <p:sp>
        <p:nvSpPr>
          <p:cNvPr id="4" name="Прямоугольник 3"/>
          <p:cNvSpPr/>
          <p:nvPr/>
        </p:nvSpPr>
        <p:spPr>
          <a:xfrm>
            <a:off x="265683" y="284685"/>
            <a:ext cx="6271269" cy="461665"/>
          </a:xfrm>
          <a:prstGeom prst="rect">
            <a:avLst/>
          </a:prstGeom>
        </p:spPr>
        <p:txBody>
          <a:bodyPr wrap="none">
            <a:spAutoFit/>
          </a:bodyPr>
          <a:lstStyle/>
          <a:p>
            <a:pPr algn="ctr"/>
            <a:r>
              <a:rPr lang="ru-RU" sz="24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Памятка «Здоровый образ жизни»</a:t>
            </a:r>
            <a:endParaRPr lang="ru-RU" sz="24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Прямоугольник 4"/>
          <p:cNvSpPr/>
          <p:nvPr/>
        </p:nvSpPr>
        <p:spPr>
          <a:xfrm>
            <a:off x="265683" y="611560"/>
            <a:ext cx="6369563" cy="8340745"/>
          </a:xfrm>
          <a:prstGeom prst="rect">
            <a:avLst/>
          </a:prstGeom>
        </p:spPr>
        <p:txBody>
          <a:bodyPr wrap="square">
            <a:spAutoFit/>
          </a:bodyPr>
          <a:lstStyle/>
          <a:p>
            <a:r>
              <a:rPr lang="ru-RU" b="1" dirty="0" smtClean="0">
                <a:solidFill>
                  <a:srgbClr val="FF00FF"/>
                </a:solidFill>
                <a:latin typeface="Verdana" panose="020B0604030504040204" pitchFamily="34" charset="0"/>
                <a:ea typeface="Verdana" panose="020B0604030504040204" pitchFamily="34" charset="0"/>
                <a:cs typeface="Verdana" panose="020B0604030504040204" pitchFamily="34" charset="0"/>
              </a:rPr>
              <a:t>Правила</a:t>
            </a:r>
            <a:r>
              <a:rPr lang="ru-RU" sz="1200" dirty="0" smtClean="0">
                <a:solidFill>
                  <a:srgbClr val="666666"/>
                </a:solidFill>
                <a:latin typeface="Verdana" panose="020B0604030504040204" pitchFamily="34" charset="0"/>
                <a:ea typeface="Verdana" panose="020B0604030504040204" pitchFamily="34" charset="0"/>
                <a:cs typeface="Verdana" panose="020B0604030504040204" pitchFamily="34" charset="0"/>
              </a:rPr>
              <a:t> </a:t>
            </a:r>
            <a:r>
              <a:rPr lang="ru-RU" b="1" dirty="0" smtClean="0">
                <a:solidFill>
                  <a:srgbClr val="FF00FF"/>
                </a:solidFill>
                <a:latin typeface="Verdana" panose="020B0604030504040204" pitchFamily="34" charset="0"/>
                <a:ea typeface="Verdana" panose="020B0604030504040204" pitchFamily="34" charset="0"/>
                <a:cs typeface="Verdana" panose="020B0604030504040204" pitchFamily="34" charset="0"/>
              </a:rPr>
              <a:t>здорового</a:t>
            </a:r>
            <a:r>
              <a:rPr lang="ru-RU" sz="1200" dirty="0" smtClean="0">
                <a:solidFill>
                  <a:srgbClr val="666666"/>
                </a:solidFill>
                <a:latin typeface="Verdana" panose="020B0604030504040204" pitchFamily="34" charset="0"/>
                <a:ea typeface="Verdana" panose="020B0604030504040204" pitchFamily="34" charset="0"/>
                <a:cs typeface="Verdana" panose="020B0604030504040204" pitchFamily="34" charset="0"/>
              </a:rPr>
              <a:t> </a:t>
            </a:r>
            <a:r>
              <a:rPr lang="ru-RU" b="1" dirty="0" smtClean="0">
                <a:solidFill>
                  <a:srgbClr val="FF00FF"/>
                </a:solidFill>
                <a:latin typeface="Verdana" panose="020B0604030504040204" pitchFamily="34" charset="0"/>
                <a:ea typeface="Verdana" panose="020B0604030504040204" pitchFamily="34" charset="0"/>
                <a:cs typeface="Verdana" panose="020B0604030504040204" pitchFamily="34" charset="0"/>
              </a:rPr>
              <a:t>образа </a:t>
            </a:r>
            <a:r>
              <a:rPr lang="ru-RU" b="1" dirty="0">
                <a:solidFill>
                  <a:srgbClr val="FF00FF"/>
                </a:solidFill>
                <a:latin typeface="Verdana" panose="020B0604030504040204" pitchFamily="34" charset="0"/>
                <a:ea typeface="Verdana" panose="020B0604030504040204" pitchFamily="34" charset="0"/>
                <a:cs typeface="Verdana" panose="020B0604030504040204" pitchFamily="34" charset="0"/>
              </a:rPr>
              <a:t>жизни:</a:t>
            </a:r>
            <a:endParaRPr lang="ru-RU" sz="1200" dirty="0">
              <a:solidFill>
                <a:srgbClr val="666666"/>
              </a:solidFill>
              <a:latin typeface="Verdana" panose="020B0604030504040204" pitchFamily="34" charset="0"/>
              <a:ea typeface="Verdana" panose="020B0604030504040204" pitchFamily="34" charset="0"/>
              <a:cs typeface="Verdana" panose="020B0604030504040204" pitchFamily="34" charset="0"/>
            </a:endParaRPr>
          </a:p>
          <a:p>
            <a:r>
              <a:rPr lang="ru-RU" sz="1400" dirty="0">
                <a:solidFill>
                  <a:srgbClr val="666666"/>
                </a:solidFill>
                <a:latin typeface="Verdana" panose="020B0604030504040204" pitchFamily="34" charset="0"/>
                <a:ea typeface="Verdana" panose="020B0604030504040204" pitchFamily="34" charset="0"/>
                <a:cs typeface="Verdana" panose="020B0604030504040204" pitchFamily="34" charset="0"/>
              </a:rPr>
              <a:t>- не употребляйте вещества, наносящие вред вашему организму (алкоголь, никотин, наркотики)!</a:t>
            </a:r>
          </a:p>
          <a:p>
            <a:r>
              <a:rPr lang="ru-RU" sz="1400" dirty="0">
                <a:solidFill>
                  <a:srgbClr val="666666"/>
                </a:solidFill>
                <a:latin typeface="Verdana" panose="020B0604030504040204" pitchFamily="34" charset="0"/>
                <a:ea typeface="Verdana" panose="020B0604030504040204" pitchFamily="34" charset="0"/>
                <a:cs typeface="Verdana" panose="020B0604030504040204" pitchFamily="34" charset="0"/>
              </a:rPr>
              <a:t>- больше бывайте на свежем воздухе!</a:t>
            </a:r>
          </a:p>
          <a:p>
            <a:r>
              <a:rPr lang="ru-RU" sz="1400" dirty="0">
                <a:solidFill>
                  <a:srgbClr val="666666"/>
                </a:solidFill>
                <a:latin typeface="Verdana" panose="020B0604030504040204" pitchFamily="34" charset="0"/>
                <a:ea typeface="Verdana" panose="020B0604030504040204" pitchFamily="34" charset="0"/>
                <a:cs typeface="Verdana" panose="020B0604030504040204" pitchFamily="34" charset="0"/>
              </a:rPr>
              <a:t>- соблюдайте режим дня!</a:t>
            </a:r>
          </a:p>
          <a:p>
            <a:r>
              <a:rPr lang="ru-RU" sz="1400" dirty="0" smtClean="0">
                <a:solidFill>
                  <a:srgbClr val="666666"/>
                </a:solidFill>
                <a:latin typeface="Verdana" panose="020B0604030504040204" pitchFamily="34" charset="0"/>
                <a:ea typeface="Verdana" panose="020B0604030504040204" pitchFamily="34" charset="0"/>
                <a:cs typeface="Verdana" panose="020B0604030504040204" pitchFamily="34" charset="0"/>
              </a:rPr>
              <a:t>-</a:t>
            </a:r>
            <a:r>
              <a:rPr lang="ru-RU" sz="1400" dirty="0">
                <a:solidFill>
                  <a:srgbClr val="666666"/>
                </a:solidFill>
                <a:latin typeface="Verdana" panose="020B0604030504040204" pitchFamily="34" charset="0"/>
                <a:ea typeface="Verdana" panose="020B0604030504040204" pitchFamily="34" charset="0"/>
                <a:cs typeface="Verdana" panose="020B0604030504040204" pitchFamily="34" charset="0"/>
              </a:rPr>
              <a:t> употребляйте в пищу свежие фрукты и овощи</a:t>
            </a:r>
            <a:r>
              <a:rPr lang="ru-RU" sz="1400" dirty="0" smtClean="0">
                <a:solidFill>
                  <a:srgbClr val="666666"/>
                </a:solidFill>
                <a:latin typeface="Verdana" panose="020B0604030504040204" pitchFamily="34" charset="0"/>
                <a:ea typeface="Verdana" panose="020B0604030504040204" pitchFamily="34" charset="0"/>
                <a:cs typeface="Verdana" panose="020B0604030504040204" pitchFamily="34" charset="0"/>
              </a:rPr>
              <a:t>!</a:t>
            </a:r>
          </a:p>
          <a:p>
            <a:r>
              <a:rPr lang="ru-RU" sz="1400" dirty="0" smtClean="0">
                <a:solidFill>
                  <a:srgbClr val="666666"/>
                </a:solidFill>
                <a:latin typeface="Verdana" panose="020B0604030504040204" pitchFamily="34" charset="0"/>
                <a:ea typeface="Verdana" panose="020B0604030504040204" pitchFamily="34" charset="0"/>
                <a:cs typeface="Verdana" panose="020B0604030504040204" pitchFamily="34" charset="0"/>
              </a:rPr>
              <a:t>- </a:t>
            </a:r>
            <a:r>
              <a:rPr lang="ru-RU" sz="1400" dirty="0">
                <a:solidFill>
                  <a:srgbClr val="666666"/>
                </a:solidFill>
                <a:latin typeface="Verdana" panose="020B0604030504040204" pitchFamily="34" charset="0"/>
                <a:ea typeface="Verdana" panose="020B0604030504040204" pitchFamily="34" charset="0"/>
                <a:cs typeface="Verdana" panose="020B0604030504040204" pitchFamily="34" charset="0"/>
              </a:rPr>
              <a:t>ежедневно занимайтесь физической культурой! </a:t>
            </a:r>
          </a:p>
          <a:p>
            <a:r>
              <a:rPr lang="ru-RU" sz="1400" dirty="0" smtClean="0">
                <a:solidFill>
                  <a:srgbClr val="666666"/>
                </a:solidFill>
                <a:latin typeface="Verdana" panose="020B0604030504040204" pitchFamily="34" charset="0"/>
                <a:ea typeface="Verdana" panose="020B0604030504040204" pitchFamily="34" charset="0"/>
                <a:cs typeface="Verdana" panose="020B0604030504040204" pitchFamily="34" charset="0"/>
              </a:rPr>
              <a:t>- уменьшите </a:t>
            </a:r>
            <a:r>
              <a:rPr lang="ru-RU" sz="1400" dirty="0">
                <a:solidFill>
                  <a:srgbClr val="666666"/>
                </a:solidFill>
                <a:latin typeface="Verdana" panose="020B0604030504040204" pitchFamily="34" charset="0"/>
                <a:ea typeface="Verdana" panose="020B0604030504040204" pitchFamily="34" charset="0"/>
                <a:cs typeface="Verdana" panose="020B0604030504040204" pitchFamily="34" charset="0"/>
              </a:rPr>
              <a:t>время нахождения перед экраном телевизора и монитором компьютера!</a:t>
            </a:r>
          </a:p>
          <a:p>
            <a:pPr marL="285750" indent="-285750">
              <a:buFontTx/>
              <a:buChar char="-"/>
            </a:pPr>
            <a:r>
              <a:rPr lang="ru-RU" sz="1400" dirty="0" smtClean="0">
                <a:solidFill>
                  <a:srgbClr val="666666"/>
                </a:solidFill>
                <a:latin typeface="Verdana" panose="020B0604030504040204" pitchFamily="34" charset="0"/>
                <a:ea typeface="Verdana" panose="020B0604030504040204" pitchFamily="34" charset="0"/>
                <a:cs typeface="Verdana" panose="020B0604030504040204" pitchFamily="34" charset="0"/>
              </a:rPr>
              <a:t>чаще </a:t>
            </a:r>
            <a:r>
              <a:rPr lang="ru-RU" sz="1400" dirty="0">
                <a:solidFill>
                  <a:srgbClr val="666666"/>
                </a:solidFill>
                <a:latin typeface="Verdana" panose="020B0604030504040204" pitchFamily="34" charset="0"/>
                <a:ea typeface="Verdana" panose="020B0604030504040204" pitchFamily="34" charset="0"/>
                <a:cs typeface="Verdana" panose="020B0604030504040204" pitchFamily="34" charset="0"/>
              </a:rPr>
              <a:t>улыбайтесь</a:t>
            </a:r>
            <a:r>
              <a:rPr lang="ru-RU" sz="1400" dirty="0" smtClean="0">
                <a:solidFill>
                  <a:srgbClr val="666666"/>
                </a:solidFill>
                <a:latin typeface="Verdana" panose="020B0604030504040204" pitchFamily="34" charset="0"/>
                <a:ea typeface="Verdana" panose="020B0604030504040204" pitchFamily="34" charset="0"/>
                <a:cs typeface="Verdana" panose="020B0604030504040204" pitchFamily="34" charset="0"/>
              </a:rPr>
              <a:t>! </a:t>
            </a:r>
          </a:p>
          <a:p>
            <a:r>
              <a:rPr lang="ru-RU" sz="1400" b="1" dirty="0" smtClean="0">
                <a:solidFill>
                  <a:srgbClr val="FF00FF"/>
                </a:solidFill>
                <a:latin typeface="Verdana" panose="020B0604030504040204" pitchFamily="34" charset="0"/>
              </a:rPr>
              <a:t>1</a:t>
            </a:r>
            <a:r>
              <a:rPr lang="ru-RU" sz="1400" b="1" dirty="0">
                <a:solidFill>
                  <a:srgbClr val="FF00FF"/>
                </a:solidFill>
                <a:latin typeface="Verdana" panose="020B0604030504040204" pitchFamily="34" charset="0"/>
              </a:rPr>
              <a:t>. Высыпайтесь и просыпайтесь естественным образом.</a:t>
            </a:r>
            <a:r>
              <a:rPr lang="ru-RU" sz="1400" dirty="0">
                <a:solidFill>
                  <a:srgbClr val="666666"/>
                </a:solidFill>
                <a:latin typeface="Verdana" panose="020B0604030504040204" pitchFamily="34" charset="0"/>
              </a:rPr>
              <a:t> Большинство людей, ведущих здоровый образ жизни, просыпаются без будильника в отличном настроении, отдохнувшие и с хорошим аппетитом. Такие люди легко засыпают, крепче спят, кроме того, потребность во сне у них меньше, т.е. для восстановления сил им нужно всего несколько часов крепкого сна. Сон восстанавливает силы организма, помогает перестроиться и подготовиться к новому дню.</a:t>
            </a:r>
            <a:endParaRPr lang="ru-RU" sz="1400" dirty="0">
              <a:solidFill>
                <a:srgbClr val="666666"/>
              </a:solidFill>
              <a:latin typeface="Arial" panose="020B0604020202020204" pitchFamily="34" charset="0"/>
            </a:endParaRPr>
          </a:p>
          <a:p>
            <a:r>
              <a:rPr lang="ru-RU" sz="1400" b="1" dirty="0">
                <a:solidFill>
                  <a:srgbClr val="FF00FF"/>
                </a:solidFill>
                <a:latin typeface="Verdana" panose="020B0604030504040204" pitchFamily="34" charset="0"/>
              </a:rPr>
              <a:t>2. Будьте готовы</a:t>
            </a:r>
            <a:r>
              <a:rPr lang="ru-RU" sz="1400" b="1" dirty="0">
                <a:solidFill>
                  <a:srgbClr val="666666"/>
                </a:solidFill>
                <a:latin typeface="Verdana" panose="020B0604030504040204" pitchFamily="34" charset="0"/>
              </a:rPr>
              <a:t>.</a:t>
            </a:r>
            <a:r>
              <a:rPr lang="ru-RU" sz="1400" dirty="0">
                <a:solidFill>
                  <a:srgbClr val="666666"/>
                </a:solidFill>
                <a:latin typeface="Verdana" panose="020B0604030504040204" pitchFamily="34" charset="0"/>
              </a:rPr>
              <a:t> Люди, ведущие здоровый образ жизни, еще с вечера готовят спортивные принадлежности и одежду на следующий день, заблаговременно планируют распорядок дел на целую неделю с учетом спортивных тренировок.</a:t>
            </a:r>
            <a:endParaRPr lang="ru-RU" sz="1400" dirty="0">
              <a:solidFill>
                <a:srgbClr val="666666"/>
              </a:solidFill>
              <a:latin typeface="Arial" panose="020B0604020202020204" pitchFamily="34" charset="0"/>
            </a:endParaRPr>
          </a:p>
          <a:p>
            <a:r>
              <a:rPr lang="ru-RU" sz="1400" b="1" dirty="0">
                <a:solidFill>
                  <a:srgbClr val="FF00FF"/>
                </a:solidFill>
                <a:latin typeface="Verdana" panose="020B0604030504040204" pitchFamily="34" charset="0"/>
              </a:rPr>
              <a:t>3. Делайте утреннюю зарядку.</a:t>
            </a:r>
            <a:r>
              <a:rPr lang="ru-RU" sz="1400" dirty="0">
                <a:solidFill>
                  <a:srgbClr val="666666"/>
                </a:solidFill>
                <a:latin typeface="Verdana" panose="020B0604030504040204" pitchFamily="34" charset="0"/>
              </a:rPr>
              <a:t> Занятия спортом </a:t>
            </a:r>
            <a:r>
              <a:rPr lang="ru-RU" sz="1400" dirty="0" smtClean="0">
                <a:solidFill>
                  <a:srgbClr val="666666"/>
                </a:solidFill>
                <a:latin typeface="Verdana" panose="020B0604030504040204" pitchFamily="34" charset="0"/>
              </a:rPr>
              <a:t>утром </a:t>
            </a:r>
            <a:r>
              <a:rPr lang="ru-RU" sz="1400" dirty="0">
                <a:solidFill>
                  <a:srgbClr val="666666"/>
                </a:solidFill>
                <a:latin typeface="Verdana" panose="020B0604030504040204" pitchFamily="34" charset="0"/>
              </a:rPr>
              <a:t>более эффективны, чем вечерние занятия, </a:t>
            </a:r>
            <a:r>
              <a:rPr lang="ru-RU" sz="1400" dirty="0" smtClean="0">
                <a:solidFill>
                  <a:srgbClr val="666666"/>
                </a:solidFill>
                <a:latin typeface="Verdana" panose="020B0604030504040204" pitchFamily="34" charset="0"/>
              </a:rPr>
              <a:t>кроме </a:t>
            </a:r>
            <a:r>
              <a:rPr lang="ru-RU" sz="1400" dirty="0">
                <a:solidFill>
                  <a:srgbClr val="666666"/>
                </a:solidFill>
                <a:latin typeface="Verdana" panose="020B0604030504040204" pitchFamily="34" charset="0"/>
              </a:rPr>
              <a:t>того, они лучше вписываются в распорядок </a:t>
            </a:r>
            <a:r>
              <a:rPr lang="ru-RU" sz="1400" dirty="0" smtClean="0">
                <a:solidFill>
                  <a:srgbClr val="666666"/>
                </a:solidFill>
                <a:latin typeface="Verdana" panose="020B0604030504040204" pitchFamily="34" charset="0"/>
              </a:rPr>
              <a:t>дня</a:t>
            </a:r>
            <a:r>
              <a:rPr lang="ru-RU" sz="1400" dirty="0">
                <a:solidFill>
                  <a:srgbClr val="666666"/>
                </a:solidFill>
                <a:latin typeface="Verdana" panose="020B0604030504040204" pitchFamily="34" charset="0"/>
              </a:rPr>
              <a:t>. После утренней зарядки появляется приятное </a:t>
            </a:r>
            <a:r>
              <a:rPr lang="ru-RU" sz="1400" dirty="0" smtClean="0">
                <a:solidFill>
                  <a:srgbClr val="666666"/>
                </a:solidFill>
                <a:latin typeface="Verdana" panose="020B0604030504040204" pitchFamily="34" charset="0"/>
              </a:rPr>
              <a:t>ощущение </a:t>
            </a:r>
            <a:r>
              <a:rPr lang="ru-RU" sz="1400" dirty="0">
                <a:solidFill>
                  <a:srgbClr val="666666"/>
                </a:solidFill>
                <a:latin typeface="Verdana" panose="020B0604030504040204" pitchFamily="34" charset="0"/>
              </a:rPr>
              <a:t>удовлетворения и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гордости</a:t>
            </a:r>
            <a:r>
              <a:rPr lang="ru-RU" sz="1400" dirty="0">
                <a:solidFill>
                  <a:srgbClr val="666666"/>
                </a:solidFill>
                <a:latin typeface="Verdana" panose="020B0604030504040204" pitchFamily="34" charset="0"/>
              </a:rPr>
              <a:t>, что помогает </a:t>
            </a:r>
            <a:r>
              <a:rPr lang="ru-RU" sz="1400" dirty="0" smtClean="0">
                <a:solidFill>
                  <a:srgbClr val="666666"/>
                </a:solidFill>
                <a:latin typeface="Verdana" panose="020B0604030504040204" pitchFamily="34" charset="0"/>
              </a:rPr>
              <a:t>выбирать </a:t>
            </a:r>
            <a:r>
              <a:rPr lang="ru-RU" sz="1400" dirty="0">
                <a:solidFill>
                  <a:srgbClr val="666666"/>
                </a:solidFill>
                <a:latin typeface="Verdana" panose="020B0604030504040204" pitchFamily="34" charset="0"/>
              </a:rPr>
              <a:t>здоровое питание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на </a:t>
            </a:r>
            <a:r>
              <a:rPr lang="ru-RU" sz="1400" dirty="0">
                <a:solidFill>
                  <a:srgbClr val="666666"/>
                </a:solidFill>
                <a:latin typeface="Verdana" panose="020B0604030504040204" pitchFamily="34" charset="0"/>
              </a:rPr>
              <a:t>протяжении </a:t>
            </a:r>
            <a:r>
              <a:rPr lang="ru-RU" sz="1400" dirty="0" smtClean="0">
                <a:solidFill>
                  <a:srgbClr val="666666"/>
                </a:solidFill>
                <a:latin typeface="Verdana" panose="020B0604030504040204" pitchFamily="34" charset="0"/>
              </a:rPr>
              <a:t>дня, успешно </a:t>
            </a:r>
            <a:r>
              <a:rPr lang="ru-RU" sz="1400" dirty="0">
                <a:solidFill>
                  <a:srgbClr val="666666"/>
                </a:solidFill>
                <a:latin typeface="Verdana" panose="020B0604030504040204" pitchFamily="34" charset="0"/>
              </a:rPr>
              <a:t>выходить из </a:t>
            </a:r>
            <a:r>
              <a:rPr lang="ru-RU" sz="1400" dirty="0" smtClean="0">
                <a:solidFill>
                  <a:srgbClr val="666666"/>
                </a:solidFill>
                <a:latin typeface="Verdana" panose="020B0604030504040204" pitchFamily="34" charset="0"/>
              </a:rPr>
              <a:t>стрессовых</a:t>
            </a:r>
          </a:p>
          <a:p>
            <a:r>
              <a:rPr lang="ru-RU" sz="1400" dirty="0" smtClean="0">
                <a:solidFill>
                  <a:srgbClr val="666666"/>
                </a:solidFill>
                <a:latin typeface="Verdana" panose="020B0604030504040204" pitchFamily="34" charset="0"/>
              </a:rPr>
              <a:t> </a:t>
            </a:r>
            <a:r>
              <a:rPr lang="ru-RU" sz="1400" dirty="0">
                <a:solidFill>
                  <a:srgbClr val="666666"/>
                </a:solidFill>
                <a:latin typeface="Verdana" panose="020B0604030504040204" pitchFamily="34" charset="0"/>
              </a:rPr>
              <a:t>ситуаций и </a:t>
            </a:r>
            <a:r>
              <a:rPr lang="ru-RU" sz="1400" dirty="0" smtClean="0">
                <a:solidFill>
                  <a:srgbClr val="666666"/>
                </a:solidFill>
                <a:latin typeface="Verdana" panose="020B0604030504040204" pitchFamily="34" charset="0"/>
              </a:rPr>
              <a:t>сохранить хорошее </a:t>
            </a:r>
            <a:r>
              <a:rPr lang="ru-RU" sz="1400" dirty="0">
                <a:solidFill>
                  <a:srgbClr val="666666"/>
                </a:solidFill>
                <a:latin typeface="Verdana" panose="020B0604030504040204" pitchFamily="34" charset="0"/>
              </a:rPr>
              <a:t>настроение.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Утренняя </a:t>
            </a:r>
            <a:r>
              <a:rPr lang="ru-RU" sz="1400" dirty="0">
                <a:solidFill>
                  <a:srgbClr val="666666"/>
                </a:solidFill>
                <a:latin typeface="Verdana" panose="020B0604030504040204" pitchFamily="34" charset="0"/>
              </a:rPr>
              <a:t>зарядка - лучшее </a:t>
            </a:r>
            <a:r>
              <a:rPr lang="ru-RU" sz="1400" dirty="0" smtClean="0">
                <a:solidFill>
                  <a:srgbClr val="666666"/>
                </a:solidFill>
                <a:latin typeface="Verdana" panose="020B0604030504040204" pitchFamily="34" charset="0"/>
              </a:rPr>
              <a:t>начало </a:t>
            </a:r>
            <a:r>
              <a:rPr lang="ru-RU" sz="1400" dirty="0">
                <a:solidFill>
                  <a:srgbClr val="666666"/>
                </a:solidFill>
                <a:latin typeface="Verdana" panose="020B0604030504040204" pitchFamily="34" charset="0"/>
              </a:rPr>
              <a:t>дня.</a:t>
            </a:r>
            <a:endParaRPr lang="ru-RU" sz="1400" dirty="0">
              <a:solidFill>
                <a:srgbClr val="666666"/>
              </a:solidFill>
              <a:latin typeface="Arial" panose="020B0604020202020204" pitchFamily="34" charset="0"/>
            </a:endParaRPr>
          </a:p>
          <a:p>
            <a:r>
              <a:rPr lang="ru-RU" sz="1400" b="1" dirty="0">
                <a:solidFill>
                  <a:srgbClr val="FF00FF"/>
                </a:solidFill>
                <a:latin typeface="Verdana" panose="020B0604030504040204" pitchFamily="34" charset="0"/>
              </a:rPr>
              <a:t>4. Планируйте режим питания.</a:t>
            </a:r>
            <a:r>
              <a:rPr lang="ru-RU" sz="1400" dirty="0">
                <a:solidFill>
                  <a:srgbClr val="666666"/>
                </a:solidFill>
                <a:latin typeface="Verdana" panose="020B0604030504040204" pitchFamily="34" charset="0"/>
              </a:rPr>
              <a:t> Люди, ведущие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здоровый </a:t>
            </a:r>
            <a:r>
              <a:rPr lang="ru-RU" sz="1400" dirty="0">
                <a:solidFill>
                  <a:srgbClr val="666666"/>
                </a:solidFill>
                <a:latin typeface="Verdana" panose="020B0604030504040204" pitchFamily="34" charset="0"/>
              </a:rPr>
              <a:t>образ жизни, питаются строго в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определенное </a:t>
            </a:r>
            <a:r>
              <a:rPr lang="ru-RU" sz="1400" dirty="0">
                <a:solidFill>
                  <a:srgbClr val="666666"/>
                </a:solidFill>
                <a:latin typeface="Verdana" panose="020B0604030504040204" pitchFamily="34" charset="0"/>
              </a:rPr>
              <a:t>время, планируют приемы пищи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с </a:t>
            </a:r>
            <a:r>
              <a:rPr lang="ru-RU" sz="1400" dirty="0">
                <a:solidFill>
                  <a:srgbClr val="666666"/>
                </a:solidFill>
                <a:latin typeface="Verdana" panose="020B0604030504040204" pitchFamily="34" charset="0"/>
              </a:rPr>
              <a:t>учетом тренировок и точно знают, что </a:t>
            </a:r>
            <a:r>
              <a:rPr lang="ru-RU" sz="1400" dirty="0" smtClean="0">
                <a:solidFill>
                  <a:srgbClr val="666666"/>
                </a:solidFill>
                <a:latin typeface="Verdana" panose="020B0604030504040204" pitchFamily="34" charset="0"/>
              </a:rPr>
              <a:t>съедят</a:t>
            </a:r>
          </a:p>
          <a:p>
            <a:r>
              <a:rPr lang="ru-RU" sz="1400" dirty="0" smtClean="0">
                <a:solidFill>
                  <a:srgbClr val="666666"/>
                </a:solidFill>
                <a:latin typeface="Verdana" panose="020B0604030504040204" pitchFamily="34" charset="0"/>
              </a:rPr>
              <a:t> </a:t>
            </a:r>
            <a:r>
              <a:rPr lang="ru-RU" sz="1400" dirty="0">
                <a:solidFill>
                  <a:srgbClr val="666666"/>
                </a:solidFill>
                <a:latin typeface="Verdana" panose="020B0604030504040204" pitchFamily="34" charset="0"/>
              </a:rPr>
              <a:t>и когда. Если вы настолько проголодались,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что </a:t>
            </a:r>
            <a:r>
              <a:rPr lang="ru-RU" sz="1400" dirty="0">
                <a:solidFill>
                  <a:srgbClr val="666666"/>
                </a:solidFill>
                <a:latin typeface="Verdana" panose="020B0604030504040204" pitchFamily="34" charset="0"/>
              </a:rPr>
              <a:t>направляетесь к шведскому столу или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заказываете </a:t>
            </a:r>
            <a:r>
              <a:rPr lang="ru-RU" sz="1400" dirty="0">
                <a:solidFill>
                  <a:srgbClr val="666666"/>
                </a:solidFill>
                <a:latin typeface="Verdana" panose="020B0604030504040204" pitchFamily="34" charset="0"/>
              </a:rPr>
              <a:t>в кафетерии </a:t>
            </a:r>
            <a:r>
              <a:rPr lang="ru-RU" sz="1400" dirty="0" err="1">
                <a:solidFill>
                  <a:srgbClr val="666666"/>
                </a:solidFill>
                <a:latin typeface="Verdana" panose="020B0604030504040204" pitchFamily="34" charset="0"/>
              </a:rPr>
              <a:t>фастфуд</a:t>
            </a:r>
            <a:r>
              <a:rPr lang="ru-RU" sz="1400" dirty="0">
                <a:solidFill>
                  <a:srgbClr val="666666"/>
                </a:solidFill>
                <a:latin typeface="Verdana" panose="020B0604030504040204" pitchFamily="34" charset="0"/>
              </a:rPr>
              <a:t>, это первый </a:t>
            </a:r>
            <a:endParaRPr lang="ru-RU" sz="1400" dirty="0" smtClean="0">
              <a:solidFill>
                <a:srgbClr val="666666"/>
              </a:solidFill>
              <a:latin typeface="Verdana" panose="020B0604030504040204" pitchFamily="34" charset="0"/>
            </a:endParaRPr>
          </a:p>
          <a:p>
            <a:r>
              <a:rPr lang="ru-RU" sz="1400" dirty="0" smtClean="0">
                <a:solidFill>
                  <a:srgbClr val="666666"/>
                </a:solidFill>
                <a:latin typeface="Verdana" panose="020B0604030504040204" pitchFamily="34" charset="0"/>
              </a:rPr>
              <a:t>признак </a:t>
            </a:r>
            <a:r>
              <a:rPr lang="ru-RU" sz="1400" dirty="0">
                <a:solidFill>
                  <a:srgbClr val="666666"/>
                </a:solidFill>
                <a:latin typeface="Verdana" panose="020B0604030504040204" pitchFamily="34" charset="0"/>
              </a:rPr>
              <a:t>близящейся катастрофы</a:t>
            </a:r>
            <a:r>
              <a:rPr lang="ru-RU" sz="1400" dirty="0" smtClean="0">
                <a:solidFill>
                  <a:srgbClr val="666666"/>
                </a:solidFill>
                <a:latin typeface="Verdana" panose="020B0604030504040204" pitchFamily="34" charset="0"/>
              </a:rPr>
              <a:t>.</a:t>
            </a:r>
            <a:endParaRPr lang="ru-RU" sz="1400" dirty="0">
              <a:solidFill>
                <a:srgbClr val="666666"/>
              </a:solidFill>
              <a:latin typeface="Arial" panose="020B0604020202020204" pitchFamily="34" charset="0"/>
            </a:endParaRPr>
          </a:p>
        </p:txBody>
      </p:sp>
    </p:spTree>
    <p:extLst>
      <p:ext uri="{BB962C8B-B14F-4D97-AF65-F5344CB8AC3E}">
        <p14:creationId xmlns:p14="http://schemas.microsoft.com/office/powerpoint/2010/main" val="178536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flipH="1">
            <a:off x="-1" y="-793"/>
            <a:ext cx="6858000" cy="9144793"/>
          </a:xfrm>
          <a:prstGeom prst="rect">
            <a:avLst/>
          </a:prstGeom>
        </p:spPr>
      </p:pic>
      <p:sp>
        <p:nvSpPr>
          <p:cNvPr id="3" name="Прямоугольник 2"/>
          <p:cNvSpPr/>
          <p:nvPr/>
        </p:nvSpPr>
        <p:spPr>
          <a:xfrm>
            <a:off x="112321" y="218480"/>
            <a:ext cx="6633356" cy="9571851"/>
          </a:xfrm>
          <a:prstGeom prst="rect">
            <a:avLst/>
          </a:prstGeom>
        </p:spPr>
        <p:txBody>
          <a:bodyPr wrap="square">
            <a:spAutoFit/>
          </a:bodyPr>
          <a:lstStyle/>
          <a:p>
            <a:r>
              <a:rPr lang="ru-RU" sz="1400" b="1" dirty="0">
                <a:solidFill>
                  <a:srgbClr val="FF00FF"/>
                </a:solidFill>
                <a:latin typeface="Verdana" panose="020B0604030504040204" pitchFamily="34" charset="0"/>
              </a:rPr>
              <a:t>5. Не зацикливайтесь на неудачах.</a:t>
            </a:r>
            <a:r>
              <a:rPr lang="ru-RU" sz="1400" dirty="0">
                <a:solidFill>
                  <a:srgbClr val="666666"/>
                </a:solidFill>
                <a:latin typeface="Verdana" panose="020B0604030504040204" pitchFamily="34" charset="0"/>
              </a:rPr>
              <a:t> Люди, ведущие здоровый образ жизни, не позволяют неудачам остановить их на пути к цели. После пропущенной тренировки они оправляются в спортзал и занимаются еще интенсивнее.</a:t>
            </a:r>
            <a:endParaRPr lang="ru-RU" sz="1400" dirty="0">
              <a:solidFill>
                <a:srgbClr val="666666"/>
              </a:solidFill>
              <a:latin typeface="Arial" panose="020B0604020202020204" pitchFamily="34" charset="0"/>
            </a:endParaRPr>
          </a:p>
          <a:p>
            <a:r>
              <a:rPr lang="ru-RU" sz="1400" b="1" dirty="0">
                <a:solidFill>
                  <a:srgbClr val="FF00FF"/>
                </a:solidFill>
                <a:latin typeface="Verdana" panose="020B0604030504040204" pitchFamily="34" charset="0"/>
              </a:rPr>
              <a:t>6. Измените образ жизни и привычки.</a:t>
            </a:r>
            <a:r>
              <a:rPr lang="ru-RU" sz="1400" dirty="0">
                <a:solidFill>
                  <a:srgbClr val="666666"/>
                </a:solidFill>
                <a:latin typeface="Verdana" panose="020B0604030504040204" pitchFamily="34" charset="0"/>
              </a:rPr>
              <a:t> Стройные люди стали такими не за одну ночь - для этого им понадобилось гораздо больше времени. Они много читают о правильном питании, и не пытаются преобразиться за один день, постепенно меняя привычки до тех пор, пока они не станут естественной частью их жизни.  </a:t>
            </a:r>
            <a:endParaRPr lang="ru-RU" sz="1400" dirty="0">
              <a:solidFill>
                <a:srgbClr val="666666"/>
              </a:solidFill>
              <a:latin typeface="Arial" panose="020B0604020202020204" pitchFamily="34" charset="0"/>
            </a:endParaRPr>
          </a:p>
          <a:p>
            <a:r>
              <a:rPr lang="ru-RU" sz="1400" b="1" dirty="0">
                <a:solidFill>
                  <a:srgbClr val="FF00FF"/>
                </a:solidFill>
                <a:latin typeface="Verdana" panose="020B0604030504040204" pitchFamily="34" charset="0"/>
              </a:rPr>
              <a:t>7. Научитесь отличать психологию успеха от бесполезных и вредных советов «как быстро похудеть без усилий».</a:t>
            </a:r>
            <a:r>
              <a:rPr lang="ru-RU" sz="1400" dirty="0">
                <a:solidFill>
                  <a:srgbClr val="666666"/>
                </a:solidFill>
                <a:latin typeface="Verdana" panose="020B0604030504040204" pitchFamily="34" charset="0"/>
              </a:rPr>
              <a:t> Люди, ведущие здоровый образ жизни, не ведутся на волшебные средства быстро и без усилий похудеть и оздоровиться. Они знают, что долголетие, хорошее здоровье и стройная фигура не даются легко, и чтобы ежедневно наслаждаться этими преимуществами, нужно приложить немало усилий.</a:t>
            </a:r>
            <a:endParaRPr lang="ru-RU" sz="1400" dirty="0">
              <a:solidFill>
                <a:srgbClr val="666666"/>
              </a:solidFill>
              <a:latin typeface="Arial" panose="020B0604020202020204" pitchFamily="34" charset="0"/>
            </a:endParaRPr>
          </a:p>
          <a:p>
            <a:r>
              <a:rPr lang="ru-RU" sz="1400" b="1" dirty="0">
                <a:solidFill>
                  <a:srgbClr val="FF00FF"/>
                </a:solidFill>
                <a:latin typeface="Verdana" panose="020B0604030504040204" pitchFamily="34" charset="0"/>
              </a:rPr>
              <a:t>8. Сбросьте лишний вес и сохраните достигнутый.</a:t>
            </a:r>
            <a:r>
              <a:rPr lang="ru-RU" sz="1400" dirty="0">
                <a:solidFill>
                  <a:srgbClr val="666666"/>
                </a:solidFill>
                <a:latin typeface="Verdana" panose="020B0604030504040204" pitchFamily="34" charset="0"/>
              </a:rPr>
              <a:t> Люди, ведущие здоровый образ жизни, знают, что одной диеты еще недостаточно, чтобы похудеть и сохранить достигнутый вес на долгое время. При условии регулярных занятий спортом достигнутый вес можно сохранить на всю жизнь.</a:t>
            </a:r>
            <a:endParaRPr lang="ru-RU" sz="1400" dirty="0">
              <a:solidFill>
                <a:srgbClr val="666666"/>
              </a:solidFill>
              <a:latin typeface="Arial" panose="020B0604020202020204" pitchFamily="34" charset="0"/>
            </a:endParaRPr>
          </a:p>
          <a:p>
            <a:r>
              <a:rPr lang="ru-RU" sz="1400" b="1" dirty="0">
                <a:solidFill>
                  <a:srgbClr val="FF00FF"/>
                </a:solidFill>
                <a:latin typeface="Verdana" panose="020B0604030504040204" pitchFamily="34" charset="0"/>
              </a:rPr>
              <a:t>9. Не пренебрегайте позитивным аутотренингом.</a:t>
            </a:r>
            <a:r>
              <a:rPr lang="ru-RU" sz="1400" dirty="0">
                <a:solidFill>
                  <a:srgbClr val="666666"/>
                </a:solidFill>
                <a:latin typeface="Verdana" panose="020B0604030504040204" pitchFamily="34" charset="0"/>
              </a:rPr>
              <a:t> Чтобы сохранить хорошую фигуру, нужно пользоваться приемами позитивного аутотренинга. Вряд ли вы похудеете, если будете постоянно твердить себе «Я толстая». Чаще повторяйте фразы «Я сильная», «У меня все получится», «Я забочусь о своей фигуре»!</a:t>
            </a:r>
            <a:endParaRPr lang="ru-RU" sz="1400" dirty="0">
              <a:solidFill>
                <a:srgbClr val="666666"/>
              </a:solidFill>
              <a:latin typeface="Arial" panose="020B0604020202020204" pitchFamily="34" charset="0"/>
            </a:endParaRPr>
          </a:p>
          <a:p>
            <a:r>
              <a:rPr lang="ru-RU" sz="1400" b="1" dirty="0">
                <a:solidFill>
                  <a:srgbClr val="FF00FF"/>
                </a:solidFill>
                <a:latin typeface="Verdana" panose="020B0604030504040204" pitchFamily="34" charset="0"/>
              </a:rPr>
              <a:t>10. Ставьте перед собой реалистичные цели.</a:t>
            </a:r>
            <a:r>
              <a:rPr lang="ru-RU" sz="1400" dirty="0">
                <a:solidFill>
                  <a:srgbClr val="666666"/>
                </a:solidFill>
                <a:latin typeface="Verdana" panose="020B0604030504040204" pitchFamily="34" charset="0"/>
              </a:rPr>
              <a:t> Люди, ведущие </a:t>
            </a:r>
            <a:r>
              <a:rPr lang="ru-RU" sz="1400" dirty="0" smtClean="0">
                <a:solidFill>
                  <a:srgbClr val="666666"/>
                </a:solidFill>
                <a:latin typeface="Verdana" panose="020B0604030504040204" pitchFamily="34" charset="0"/>
              </a:rPr>
              <a:t>   	            здоровый </a:t>
            </a:r>
            <a:r>
              <a:rPr lang="ru-RU" sz="1400" dirty="0">
                <a:solidFill>
                  <a:srgbClr val="666666"/>
                </a:solidFill>
                <a:latin typeface="Verdana" panose="020B0604030504040204" pitchFamily="34" charset="0"/>
              </a:rPr>
              <a:t>образ жизни и следящие за фигурой, </a:t>
            </a:r>
            <a:r>
              <a:rPr lang="ru-RU" sz="1400" dirty="0" smtClean="0">
                <a:solidFill>
                  <a:srgbClr val="666666"/>
                </a:solidFill>
                <a:latin typeface="Verdana" panose="020B0604030504040204" pitchFamily="34" charset="0"/>
              </a:rPr>
              <a:t>	      	            всегда </a:t>
            </a:r>
            <a:r>
              <a:rPr lang="ru-RU" sz="1400" dirty="0">
                <a:solidFill>
                  <a:srgbClr val="666666"/>
                </a:solidFill>
                <a:latin typeface="Verdana" panose="020B0604030504040204" pitchFamily="34" charset="0"/>
              </a:rPr>
              <a:t>стремятся к реалистичным целям. </a:t>
            </a:r>
            <a:r>
              <a:rPr lang="ru-RU" sz="1400" dirty="0" smtClean="0">
                <a:solidFill>
                  <a:srgbClr val="666666"/>
                </a:solidFill>
                <a:latin typeface="Verdana" panose="020B0604030504040204" pitchFamily="34" charset="0"/>
              </a:rPr>
              <a:t>	   	            Некоторые </a:t>
            </a:r>
            <a:r>
              <a:rPr lang="ru-RU" sz="1400" dirty="0">
                <a:solidFill>
                  <a:srgbClr val="666666"/>
                </a:solidFill>
                <a:latin typeface="Verdana" panose="020B0604030504040204" pitchFamily="34" charset="0"/>
              </a:rPr>
              <a:t>хотят похудеть до определенного </a:t>
            </a:r>
            <a:r>
              <a:rPr lang="ru-RU" sz="1400" dirty="0" smtClean="0">
                <a:solidFill>
                  <a:srgbClr val="666666"/>
                </a:solidFill>
                <a:latin typeface="Verdana" panose="020B0604030504040204" pitchFamily="34" charset="0"/>
              </a:rPr>
              <a:t>	  	            размера </a:t>
            </a:r>
            <a:r>
              <a:rPr lang="ru-RU" sz="1400" dirty="0">
                <a:solidFill>
                  <a:srgbClr val="666666"/>
                </a:solidFill>
                <a:latin typeface="Verdana" panose="020B0604030504040204" pitchFamily="34" charset="0"/>
              </a:rPr>
              <a:t>или параметров. Достигнув одной цели, </a:t>
            </a:r>
            <a:r>
              <a:rPr lang="ru-RU" sz="1400" dirty="0" smtClean="0">
                <a:solidFill>
                  <a:srgbClr val="666666"/>
                </a:solidFill>
                <a:latin typeface="Verdana" panose="020B0604030504040204" pitchFamily="34" charset="0"/>
              </a:rPr>
              <a:t>	  	            поставьте </a:t>
            </a:r>
            <a:r>
              <a:rPr lang="ru-RU" sz="1400" dirty="0">
                <a:solidFill>
                  <a:srgbClr val="666666"/>
                </a:solidFill>
                <a:latin typeface="Verdana" panose="020B0604030504040204" pitchFamily="34" charset="0"/>
              </a:rPr>
              <a:t>перед собой следующую и составьте </a:t>
            </a:r>
            <a:r>
              <a:rPr lang="ru-RU" sz="1400" dirty="0" smtClean="0">
                <a:solidFill>
                  <a:srgbClr val="666666"/>
                </a:solidFill>
                <a:latin typeface="Verdana" panose="020B0604030504040204" pitchFamily="34" charset="0"/>
              </a:rPr>
              <a:t>	  	            план</a:t>
            </a:r>
            <a:r>
              <a:rPr lang="ru-RU" sz="1400" dirty="0">
                <a:solidFill>
                  <a:srgbClr val="666666"/>
                </a:solidFill>
                <a:latin typeface="Verdana" panose="020B0604030504040204" pitchFamily="34" charset="0"/>
              </a:rPr>
              <a:t>, как ее достичь.</a:t>
            </a:r>
            <a:endParaRPr lang="ru-RU" sz="1400" dirty="0">
              <a:solidFill>
                <a:srgbClr val="666666"/>
              </a:solidFill>
              <a:latin typeface="Arial" panose="020B0604020202020204" pitchFamily="34" charset="0"/>
            </a:endParaRPr>
          </a:p>
          <a:p>
            <a:r>
              <a:rPr lang="ru-RU" sz="1400" dirty="0" smtClean="0">
                <a:solidFill>
                  <a:srgbClr val="666666"/>
                </a:solidFill>
                <a:latin typeface="Verdana" panose="020B0604030504040204" pitchFamily="34" charset="0"/>
              </a:rPr>
              <a:t>	          Если </a:t>
            </a:r>
            <a:r>
              <a:rPr lang="ru-RU" sz="1400" dirty="0">
                <a:solidFill>
                  <a:srgbClr val="666666"/>
                </a:solidFill>
                <a:latin typeface="Verdana" panose="020B0604030504040204" pitchFamily="34" charset="0"/>
              </a:rPr>
              <a:t>вы мечтаете о стройном, здоровом, сильном и </a:t>
            </a:r>
            <a:r>
              <a:rPr lang="ru-RU" sz="1400" dirty="0" smtClean="0">
                <a:solidFill>
                  <a:srgbClr val="666666"/>
                </a:solidFill>
                <a:latin typeface="Verdana" panose="020B0604030504040204" pitchFamily="34" charset="0"/>
              </a:rPr>
              <a:t>	  	          выносливом </a:t>
            </a:r>
            <a:r>
              <a:rPr lang="ru-RU" sz="1400" dirty="0">
                <a:solidFill>
                  <a:srgbClr val="666666"/>
                </a:solidFill>
                <a:latin typeface="Verdana" panose="020B0604030504040204" pitchFamily="34" charset="0"/>
              </a:rPr>
              <a:t>теле, выберите для себя хотя бы одну </a:t>
            </a:r>
            <a:r>
              <a:rPr lang="ru-RU" sz="1400" dirty="0" smtClean="0">
                <a:solidFill>
                  <a:srgbClr val="666666"/>
                </a:solidFill>
                <a:latin typeface="Verdana" panose="020B0604030504040204" pitchFamily="34" charset="0"/>
              </a:rPr>
              <a:t>	  	          из </a:t>
            </a:r>
            <a:r>
              <a:rPr lang="ru-RU" sz="1400" dirty="0">
                <a:solidFill>
                  <a:srgbClr val="666666"/>
                </a:solidFill>
                <a:latin typeface="Verdana" panose="020B0604030504040204" pitchFamily="34" charset="0"/>
              </a:rPr>
              <a:t>перечисленных выше привычек и не отступайте </a:t>
            </a:r>
            <a:r>
              <a:rPr lang="ru-RU" sz="1400" dirty="0" smtClean="0">
                <a:solidFill>
                  <a:srgbClr val="666666"/>
                </a:solidFill>
                <a:latin typeface="Verdana" panose="020B0604030504040204" pitchFamily="34" charset="0"/>
              </a:rPr>
              <a:t>	 	          от </a:t>
            </a:r>
            <a:r>
              <a:rPr lang="ru-RU" sz="1400" dirty="0">
                <a:solidFill>
                  <a:srgbClr val="666666"/>
                </a:solidFill>
                <a:latin typeface="Verdana" panose="020B0604030504040204" pitchFamily="34" charset="0"/>
              </a:rPr>
              <a:t>нее. Когда эта привычка станет для вас второй </a:t>
            </a:r>
            <a:r>
              <a:rPr lang="ru-RU" sz="1400" dirty="0" smtClean="0">
                <a:solidFill>
                  <a:srgbClr val="666666"/>
                </a:solidFill>
                <a:latin typeface="Verdana" panose="020B0604030504040204" pitchFamily="34" charset="0"/>
              </a:rPr>
              <a:t>	  	           натурой</a:t>
            </a:r>
            <a:r>
              <a:rPr lang="ru-RU" sz="1400" dirty="0">
                <a:solidFill>
                  <a:srgbClr val="666666"/>
                </a:solidFill>
                <a:latin typeface="Verdana" panose="020B0604030504040204" pitchFamily="34" charset="0"/>
              </a:rPr>
              <a:t>, переходите к следующей. Помните - чем </a:t>
            </a:r>
            <a:r>
              <a:rPr lang="ru-RU" sz="1400" dirty="0" smtClean="0">
                <a:solidFill>
                  <a:srgbClr val="666666"/>
                </a:solidFill>
                <a:latin typeface="Verdana" panose="020B0604030504040204" pitchFamily="34" charset="0"/>
              </a:rPr>
              <a:t>	 	                 больше </a:t>
            </a:r>
            <a:r>
              <a:rPr lang="ru-RU" sz="1400" dirty="0">
                <a:solidFill>
                  <a:srgbClr val="666666"/>
                </a:solidFill>
                <a:latin typeface="Verdana" panose="020B0604030504040204" pitchFamily="34" charset="0"/>
              </a:rPr>
              <a:t>у вас здоровых привычек, тем легче и </a:t>
            </a:r>
            <a:r>
              <a:rPr lang="ru-RU" sz="1400" dirty="0" smtClean="0">
                <a:solidFill>
                  <a:srgbClr val="666666"/>
                </a:solidFill>
                <a:latin typeface="Verdana" panose="020B0604030504040204" pitchFamily="34" charset="0"/>
              </a:rPr>
              <a:t>	 	                 насыщеннее </a:t>
            </a:r>
            <a:r>
              <a:rPr lang="ru-RU" sz="1400" dirty="0">
                <a:solidFill>
                  <a:srgbClr val="666666"/>
                </a:solidFill>
                <a:latin typeface="Verdana" panose="020B0604030504040204" pitchFamily="34" charset="0"/>
              </a:rPr>
              <a:t>будет ваша жизнь!</a:t>
            </a:r>
            <a:endParaRPr lang="ru-RU" sz="1400" dirty="0">
              <a:solidFill>
                <a:srgbClr val="666666"/>
              </a:solidFill>
              <a:latin typeface="Arial" panose="020B0604020202020204" pitchFamily="34" charset="0"/>
            </a:endParaRPr>
          </a:p>
          <a:p>
            <a:endParaRPr lang="ru-RU" sz="1400" dirty="0">
              <a:solidFill>
                <a:srgbClr val="666666"/>
              </a:solidFill>
              <a:latin typeface="Georgia" panose="02040502050405020303" pitchFamily="18" charset="0"/>
            </a:endParaRPr>
          </a:p>
          <a:p>
            <a:endParaRPr lang="ru-RU" sz="1400" dirty="0">
              <a:solidFill>
                <a:srgbClr val="666666"/>
              </a:solidFill>
              <a:latin typeface="Georgia" panose="02040502050405020303" pitchFamily="18" charset="0"/>
            </a:endParaRPr>
          </a:p>
          <a:p>
            <a:pPr marL="285750" indent="-285750">
              <a:buFontTx/>
              <a:buChar char="-"/>
            </a:pPr>
            <a:endParaRPr lang="ru-RU" sz="1400" dirty="0">
              <a:solidFill>
                <a:srgbClr val="666666"/>
              </a:solidFill>
              <a:latin typeface="Georgia" panose="02040502050405020303" pitchFamily="18" charset="0"/>
            </a:endParaRPr>
          </a:p>
          <a:p>
            <a:pPr marL="285750" indent="-285750">
              <a:buFontTx/>
              <a:buChar char="-"/>
            </a:pPr>
            <a:endParaRPr lang="ru-RU" sz="1400" dirty="0">
              <a:solidFill>
                <a:srgbClr val="666666"/>
              </a:solidFill>
              <a:latin typeface="Georgia" panose="02040502050405020303" pitchFamily="18" charset="0"/>
            </a:endParaRPr>
          </a:p>
        </p:txBody>
      </p:sp>
    </p:spTree>
    <p:extLst>
      <p:ext uri="{BB962C8B-B14F-4D97-AF65-F5344CB8AC3E}">
        <p14:creationId xmlns:p14="http://schemas.microsoft.com/office/powerpoint/2010/main" val="15821676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2338</TotalTime>
  <Words>47</Words>
  <Application>Microsoft Office PowerPoint</Application>
  <PresentationFormat>Экран (4:3)</PresentationFormat>
  <Paragraphs>33</Paragraphs>
  <Slides>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vt:i4>
      </vt:variant>
    </vt:vector>
  </HeadingPairs>
  <TitlesOfParts>
    <vt:vector size="8" baseType="lpstr">
      <vt:lpstr>Arial</vt:lpstr>
      <vt:lpstr>Arial Black</vt:lpstr>
      <vt:lpstr>Calibri</vt:lpstr>
      <vt:lpstr>Georgia</vt:lpstr>
      <vt:lpstr>Verdana</vt:lpstr>
      <vt:lpstr>Тема Office</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207</cp:revision>
  <cp:lastPrinted>2019-03-13T14:14:10Z</cp:lastPrinted>
  <dcterms:created xsi:type="dcterms:W3CDTF">2018-02-14T15:55:51Z</dcterms:created>
  <dcterms:modified xsi:type="dcterms:W3CDTF">2019-07-30T05:07:56Z</dcterms:modified>
</cp:coreProperties>
</file>